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81" r:id="rId6"/>
    <p:sldId id="282" r:id="rId7"/>
    <p:sldId id="291" r:id="rId8"/>
    <p:sldId id="279" r:id="rId9"/>
    <p:sldId id="268" r:id="rId10"/>
    <p:sldId id="267" r:id="rId11"/>
    <p:sldId id="266" r:id="rId12"/>
    <p:sldId id="269" r:id="rId13"/>
    <p:sldId id="262" r:id="rId14"/>
    <p:sldId id="272" r:id="rId15"/>
    <p:sldId id="270" r:id="rId16"/>
    <p:sldId id="271" r:id="rId17"/>
    <p:sldId id="273" r:id="rId18"/>
    <p:sldId id="276" r:id="rId19"/>
    <p:sldId id="277" r:id="rId20"/>
    <p:sldId id="283" r:id="rId21"/>
    <p:sldId id="264" r:id="rId22"/>
    <p:sldId id="284" r:id="rId23"/>
    <p:sldId id="285" r:id="rId24"/>
    <p:sldId id="300" r:id="rId25"/>
    <p:sldId id="295" r:id="rId26"/>
    <p:sldId id="296" r:id="rId27"/>
    <p:sldId id="301" r:id="rId28"/>
    <p:sldId id="303" r:id="rId29"/>
    <p:sldId id="287" r:id="rId30"/>
    <p:sldId id="288" r:id="rId31"/>
    <p:sldId id="293" r:id="rId32"/>
    <p:sldId id="290" r:id="rId33"/>
    <p:sldId id="292" r:id="rId3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59" d="100"/>
          <a:sy n="59" d="100"/>
        </p:scale>
        <p:origin x="-414" y="-61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8D491-A6B4-4F62-A925-00F67DAFFF0E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F92D5-CE5F-4FA1-A306-591AA43F61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10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F92D5-CE5F-4FA1-A306-591AA43F61E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59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Garamond" panose="02020404030301010803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1560" y="195486"/>
            <a:ext cx="7772400" cy="110251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Research and Innovation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STAR @ </a:t>
            </a:r>
            <a:r>
              <a:rPr lang="en-US" dirty="0" err="1" smtClean="0"/>
              <a:t>CIn</a:t>
            </a:r>
            <a:r>
              <a:rPr lang="en-US" dirty="0" smtClean="0"/>
              <a:t>-UFPE</a:t>
            </a:r>
            <a:br>
              <a:rPr lang="en-US" dirty="0" smtClean="0"/>
            </a:br>
            <a:r>
              <a:rPr lang="en-US" sz="3100" dirty="0" smtClean="0"/>
              <a:t>Marcelo </a:t>
            </a:r>
            <a:r>
              <a:rPr lang="en-US" sz="3100" dirty="0" err="1" smtClean="0"/>
              <a:t>d’Amorim</a:t>
            </a:r>
            <a:r>
              <a:rPr lang="en-US" sz="3100" dirty="0" smtClean="0"/>
              <a:t> – damorim@cin.ufpe.br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67544" y="4227934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algn="r"/>
            <a:r>
              <a:rPr lang="en-US" sz="2500" dirty="0" smtClean="0"/>
              <a:t>December 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4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200151"/>
            <a:ext cx="9144000" cy="33944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Lots of very simple (and cheap) devices in the market</a:t>
            </a:r>
          </a:p>
        </p:txBody>
      </p:sp>
      <p:sp>
        <p:nvSpPr>
          <p:cNvPr id="4" name="AutoShape 2" descr="Resultado de imagem para iot devices smart bulb transpar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iot devices smart bulb transpare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6" descr="Resultado de imagem para iot devices smart bulb transparent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54649"/>
            <a:ext cx="2040161" cy="20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Resultado de imagem para smart smoke detector transparen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032891"/>
            <a:ext cx="2683675" cy="268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870182" y="4621928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Bulb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037012" y="4621929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Presence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6360899" y="4621930"/>
            <a:ext cx="1266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Smoke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20" name="Picture 8" descr="Resultado de imagem para smart presence sensor transparen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19557"/>
            <a:ext cx="4752528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20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59582"/>
            <a:ext cx="9144000" cy="33944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Often devices are resource-constrained                     …as they </a:t>
            </a:r>
            <a:r>
              <a:rPr lang="en-US" dirty="0"/>
              <a:t>are </a:t>
            </a:r>
            <a:r>
              <a:rPr lang="en-US" dirty="0" smtClean="0"/>
              <a:t>relatively cheap (built for </a:t>
            </a:r>
            <a:r>
              <a:rPr lang="en-US" dirty="0"/>
              <a:t>the </a:t>
            </a:r>
            <a:r>
              <a:rPr lang="en-US" dirty="0" smtClean="0"/>
              <a:t>masses)</a:t>
            </a:r>
            <a:endParaRPr lang="pt-BR" dirty="0"/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4" name="AutoShape 2" descr="Resultado de imagem para iot devices smart bulb transpar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iot devices smart bulb transpare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Picture 6" descr="Resultado de imagem para iot devices smart bulb transparent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54649"/>
            <a:ext cx="2040161" cy="20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sultado de imagem para smart smoke detector transparen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032891"/>
            <a:ext cx="2683675" cy="268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870182" y="4621928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Bulb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037012" y="4621929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Presence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360899" y="4621930"/>
            <a:ext cx="1266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Smoke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8" name="Picture 8" descr="Resultado de imagem para smart presence sensor transparen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19557"/>
            <a:ext cx="4752528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dolar transparent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97331"/>
            <a:ext cx="3907811" cy="293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  <a:endParaRPr lang="pt-BR" dirty="0"/>
          </a:p>
        </p:txBody>
      </p:sp>
      <p:sp>
        <p:nvSpPr>
          <p:cNvPr id="4" name="AutoShape 2" descr="Resultado de imagem para iot devices smart bulb transpar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iot devices smart bulb transpare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Espaço Reservado para Conteúdo 2"/>
          <p:cNvSpPr>
            <a:spLocks noGrp="1"/>
          </p:cNvSpPr>
          <p:nvPr>
            <p:ph idx="1"/>
          </p:nvPr>
        </p:nvSpPr>
        <p:spPr>
          <a:xfrm>
            <a:off x="0" y="1059582"/>
            <a:ext cx="9144000" cy="33944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Often devices are </a:t>
            </a:r>
            <a:r>
              <a:rPr lang="en-US" u="sng" dirty="0" smtClean="0"/>
              <a:t>resource-constrained</a:t>
            </a:r>
            <a:r>
              <a:rPr lang="en-US" dirty="0" smtClean="0"/>
              <a:t>                     …as </a:t>
            </a:r>
            <a:r>
              <a:rPr lang="en-US" dirty="0"/>
              <a:t>they are </a:t>
            </a:r>
            <a:r>
              <a:rPr lang="en-US" dirty="0" smtClean="0"/>
              <a:t>relatively cheap (built for </a:t>
            </a:r>
            <a:r>
              <a:rPr lang="en-US" dirty="0"/>
              <a:t>the </a:t>
            </a:r>
            <a:r>
              <a:rPr lang="en-US" dirty="0" smtClean="0"/>
              <a:t>masses)</a:t>
            </a:r>
            <a:endParaRPr lang="pt-BR" dirty="0"/>
          </a:p>
          <a:p>
            <a:pPr marL="0" indent="0" algn="ctr">
              <a:buNone/>
            </a:pPr>
            <a:endParaRPr lang="en-US" dirty="0" smtClean="0"/>
          </a:p>
        </p:txBody>
      </p:sp>
      <p:pic>
        <p:nvPicPr>
          <p:cNvPr id="13" name="Picture 6" descr="Resultado de imagem para iot devices smart bulb transparent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54649"/>
            <a:ext cx="2040161" cy="20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sultado de imagem para smart smoke detector transparen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032891"/>
            <a:ext cx="2683675" cy="268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870182" y="4621928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Bulb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037012" y="4621929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Presence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360899" y="4621930"/>
            <a:ext cx="1266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Smoke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8" name="Picture 6" descr="Resultado de imagem para dolar transparen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97331"/>
            <a:ext cx="3907811" cy="293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Resultado de imagem para smart presence sensor transparent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19557"/>
            <a:ext cx="4752528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 explicativo retangular 5"/>
          <p:cNvSpPr/>
          <p:nvPr/>
        </p:nvSpPr>
        <p:spPr>
          <a:xfrm>
            <a:off x="1881389" y="2427734"/>
            <a:ext cx="4536504" cy="792088"/>
          </a:xfrm>
          <a:prstGeom prst="wedgeRectCallout">
            <a:avLst>
              <a:gd name="adj1" fmla="val 43369"/>
              <a:gd name="adj2" fmla="val -159726"/>
            </a:avLst>
          </a:prstGeom>
          <a:solidFill>
            <a:schemeClr val="tx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aramond" panose="02020404030301010803" pitchFamily="18" charset="0"/>
              </a:rPr>
              <a:t>Challenging to implement robust security mechanisms.</a:t>
            </a:r>
            <a:endParaRPr lang="pt-BR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75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91264" cy="3394472"/>
          </a:xfrm>
        </p:spPr>
        <p:txBody>
          <a:bodyPr/>
          <a:lstStyle/>
          <a:p>
            <a:r>
              <a:rPr lang="en-US" dirty="0" smtClean="0"/>
              <a:t>Analyzed code of apps of various </a:t>
            </a:r>
            <a:r>
              <a:rPr lang="en-US" dirty="0" err="1" smtClean="0"/>
              <a:t>IoT</a:t>
            </a:r>
            <a:r>
              <a:rPr lang="en-US" dirty="0" smtClean="0"/>
              <a:t> devices looking for possible security issues</a:t>
            </a:r>
          </a:p>
          <a:p>
            <a:r>
              <a:rPr lang="en-US" dirty="0" smtClean="0"/>
              <a:t>Used both static and dynamic </a:t>
            </a:r>
            <a:r>
              <a:rPr lang="en-US" dirty="0" smtClean="0"/>
              <a:t>analysis tools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301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found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507288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Around 50% of apps we analyzed were problematic</a:t>
            </a:r>
          </a:p>
          <a:p>
            <a:pPr lvl="1"/>
            <a:r>
              <a:rPr lang="en-US" dirty="0" smtClean="0"/>
              <a:t>Passwords expressed in code</a:t>
            </a:r>
          </a:p>
          <a:p>
            <a:pPr lvl="1"/>
            <a:r>
              <a:rPr lang="en-US" dirty="0" smtClean="0"/>
              <a:t>Weak crypto algorithms</a:t>
            </a:r>
          </a:p>
          <a:p>
            <a:pPr lvl="1"/>
            <a:r>
              <a:rPr lang="en-US" dirty="0" smtClean="0"/>
              <a:t>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550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press…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37270"/>
            <a:ext cx="6873280" cy="515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143224" y="1305222"/>
            <a:ext cx="5394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SafeThings2019 (part of Oakland Security)</a:t>
            </a:r>
            <a:endParaRPr lang="pt-BR" sz="2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96513" y="42178"/>
            <a:ext cx="641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http://www.cisoadvisor.com.br/iot-expoe-residencias-a-invasores</a:t>
            </a:r>
            <a:r>
              <a:rPr lang="pt-BR" dirty="0" smtClean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16" y="997569"/>
            <a:ext cx="8133928" cy="610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2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16" y="997569"/>
            <a:ext cx="8133928" cy="610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143224" y="915566"/>
            <a:ext cx="5394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SafeThings2019 (part of Oakland Security)</a:t>
            </a:r>
            <a:endParaRPr lang="pt-BR" sz="2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96513" y="42178"/>
            <a:ext cx="6414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http://www.cisoadvisor.com.br/iot-expoe-residencias-a-invasores</a:t>
            </a:r>
            <a:r>
              <a:rPr lang="pt-BR" dirty="0" smtClean="0">
                <a:solidFill>
                  <a:schemeClr val="bg1"/>
                </a:solidFill>
              </a:rPr>
              <a:t>/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https</a:t>
            </a:r>
            <a:r>
              <a:rPr lang="pt-BR" dirty="0">
                <a:solidFill>
                  <a:schemeClr val="bg1"/>
                </a:solidFill>
              </a:rPr>
              <a:t>://www.theregister.co.uk/2019/02/04/iot_apps_encryption</a:t>
            </a:r>
            <a:r>
              <a:rPr lang="pt-BR" dirty="0" smtClean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4240">
            <a:off x="128237" y="1111160"/>
            <a:ext cx="8443905" cy="633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84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16" y="997569"/>
            <a:ext cx="8133928" cy="610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143224" y="915566"/>
            <a:ext cx="5394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SafeThings2019 (part of Oakland Security)</a:t>
            </a:r>
            <a:endParaRPr lang="pt-BR" sz="2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96513" y="42178"/>
            <a:ext cx="92611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http://www.cisoadvisor.com.br/iot-expoe-residencias-a-invasores</a:t>
            </a:r>
            <a:r>
              <a:rPr lang="pt-BR" dirty="0" smtClean="0">
                <a:solidFill>
                  <a:schemeClr val="bg1"/>
                </a:solidFill>
              </a:rPr>
              <a:t>/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https</a:t>
            </a:r>
            <a:r>
              <a:rPr lang="pt-BR" dirty="0">
                <a:solidFill>
                  <a:schemeClr val="bg1"/>
                </a:solidFill>
              </a:rPr>
              <a:t>://www.theregister.co.uk/2019/02/04/iot_apps_encryption</a:t>
            </a:r>
            <a:r>
              <a:rPr lang="pt-BR" dirty="0" smtClean="0">
                <a:solidFill>
                  <a:schemeClr val="bg1"/>
                </a:solidFill>
              </a:rPr>
              <a:t>/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https</a:t>
            </a:r>
            <a:r>
              <a:rPr lang="pt-BR" dirty="0">
                <a:solidFill>
                  <a:schemeClr val="bg1"/>
                </a:solidFill>
              </a:rPr>
              <a:t>://nakedsecurity.sophos.com/2019/02/05/half-of-iot-devices-let-down-by-vulnerable-apps/</a:t>
            </a:r>
          </a:p>
          <a:p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https://www.techradar.com/news/insecure-apps-put-half-of-iot-devices-at-risk</a:t>
            </a:r>
          </a:p>
          <a:p>
            <a:endParaRPr lang="pt-BR" dirty="0" smtClean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4240">
            <a:off x="128237" y="1111160"/>
            <a:ext cx="8443905" cy="633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3932">
            <a:off x="1125989" y="1485882"/>
            <a:ext cx="7508040" cy="563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51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16" y="2194332"/>
            <a:ext cx="8133928" cy="610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4240">
            <a:off x="128237" y="2307923"/>
            <a:ext cx="8443905" cy="633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3932">
            <a:off x="1125989" y="2682645"/>
            <a:ext cx="7508040" cy="563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66" y="2139702"/>
            <a:ext cx="7573917" cy="568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5496" y="950406"/>
            <a:ext cx="92611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http://www.cisoadvisor.com.br/iot-expoe-residencias-a-invasores/</a:t>
            </a:r>
          </a:p>
          <a:p>
            <a:r>
              <a:rPr lang="pt-BR" dirty="0">
                <a:solidFill>
                  <a:schemeClr val="bg1"/>
                </a:solidFill>
              </a:rPr>
              <a:t>https://www.theregister.co.uk/2019/02/04/iot_apps_encryption/</a:t>
            </a:r>
          </a:p>
          <a:p>
            <a:r>
              <a:rPr lang="pt-BR" dirty="0">
                <a:solidFill>
                  <a:schemeClr val="bg1"/>
                </a:solidFill>
              </a:rPr>
              <a:t>https://nakedsecurity.sophos.com/2019/02/05/half-of-iot-devices-let-down-by-vulnerable-apps/</a:t>
            </a:r>
          </a:p>
          <a:p>
            <a:r>
              <a:rPr lang="pt-BR" dirty="0">
                <a:solidFill>
                  <a:schemeClr val="bg1"/>
                </a:solidFill>
              </a:rPr>
              <a:t>https://www.techradar.com/news/insecure-apps-put-half-of-iot-devices-at-risk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In the press…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705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3944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Software Testing and Analysis Research </a:t>
            </a:r>
          </a:p>
        </p:txBody>
      </p:sp>
      <p:pic>
        <p:nvPicPr>
          <p:cNvPr id="1026" name="Picture 2" descr="https://star.cin.ufpe.br/assets/images/bafm-6-510x69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1800200" cy="27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r.cin.ufpe.br/assets/images/leoperfil-300x30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707654"/>
            <a:ext cx="1802117" cy="27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r.cin.ufpe.br/assets/images/marcelodamorim-4-400x48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23" y="1707654"/>
            <a:ext cx="1809537" cy="271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1361657" y="4558725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Garamond" panose="02020404030301010803" pitchFamily="18" charset="0"/>
              </a:rPr>
              <a:t>Breno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635896" y="4559294"/>
            <a:ext cx="1731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Leopoldo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169248" y="4559294"/>
            <a:ext cx="147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Marcelo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1600" y="1131590"/>
            <a:ext cx="673652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Security Testing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 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IoT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 Security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  </a:t>
            </a:r>
            <a:r>
              <a:rPr lang="en-US" sz="3200" u="sng" dirty="0" smtClean="0">
                <a:solidFill>
                  <a:schemeClr val="bg1"/>
                </a:solidFill>
                <a:latin typeface="Garamond" panose="02020404030301010803" pitchFamily="18" charset="0"/>
              </a:rPr>
              <a:t>Network Intrusion Detection</a:t>
            </a:r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 (ongoing)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  Generation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of Drivers to Fuzz</a:t>
            </a:r>
            <a:endParaRPr lang="en-US" sz="3200" dirty="0" smtClean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09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1203598"/>
            <a:ext cx="9144000" cy="3939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Intrusion Detection Systems (NIDS)</a:t>
            </a:r>
            <a:endParaRPr lang="pt-BR" dirty="0"/>
          </a:p>
        </p:txBody>
      </p:sp>
      <p:sp>
        <p:nvSpPr>
          <p:cNvPr id="4" name="TextShape 3"/>
          <p:cNvSpPr txBox="1"/>
          <p:nvPr/>
        </p:nvSpPr>
        <p:spPr>
          <a:xfrm>
            <a:off x="370894" y="1885239"/>
            <a:ext cx="3265002" cy="153882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strike="noStrike" spc="-1" dirty="0">
                <a:latin typeface="Arial"/>
              </a:rPr>
              <a:t>Port scan</a:t>
            </a:r>
          </a:p>
          <a:p>
            <a:r>
              <a:rPr lang="en-US" spc="-1" dirty="0">
                <a:latin typeface="Arial"/>
              </a:rPr>
              <a:t>Spoofing(ARP,IP,DNS)</a:t>
            </a:r>
          </a:p>
          <a:p>
            <a:r>
              <a:rPr lang="en-US" sz="1800" b="0" strike="noStrike" spc="-1" dirty="0">
                <a:latin typeface="Arial"/>
              </a:rPr>
              <a:t>TCP SYN flood</a:t>
            </a:r>
          </a:p>
          <a:p>
            <a:r>
              <a:rPr lang="en-US" spc="-1" dirty="0">
                <a:latin typeface="Arial"/>
              </a:rPr>
              <a:t>Data modification</a:t>
            </a:r>
          </a:p>
          <a:p>
            <a:r>
              <a:rPr lang="en-US" sz="1800" b="0" strike="noStrike" spc="-1" dirty="0">
                <a:latin typeface="Arial"/>
              </a:rPr>
              <a:t>…</a:t>
            </a:r>
          </a:p>
        </p:txBody>
      </p:sp>
      <p:pic>
        <p:nvPicPr>
          <p:cNvPr id="5" name="Imagem 4"/>
          <p:cNvPicPr/>
          <p:nvPr/>
        </p:nvPicPr>
        <p:blipFill>
          <a:blip r:embed="rId2"/>
          <a:stretch/>
        </p:blipFill>
        <p:spPr>
          <a:xfrm>
            <a:off x="1081865" y="3103230"/>
            <a:ext cx="1494360" cy="1494360"/>
          </a:xfrm>
          <a:prstGeom prst="rect">
            <a:avLst/>
          </a:prstGeom>
          <a:ln>
            <a:noFill/>
          </a:ln>
        </p:spPr>
      </p:pic>
      <p:pic>
        <p:nvPicPr>
          <p:cNvPr id="6" name="Imagem 5"/>
          <p:cNvPicPr/>
          <p:nvPr/>
        </p:nvPicPr>
        <p:blipFill>
          <a:blip r:embed="rId3"/>
          <a:stretch/>
        </p:blipFill>
        <p:spPr>
          <a:xfrm>
            <a:off x="2940826" y="1387470"/>
            <a:ext cx="5577840" cy="3167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5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approaches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Signature-based</a:t>
            </a:r>
          </a:p>
          <a:p>
            <a:r>
              <a:rPr lang="en-US" dirty="0" smtClean="0"/>
              <a:t>Anomaly-based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41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approaches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Signature-based</a:t>
            </a:r>
          </a:p>
          <a:p>
            <a:r>
              <a:rPr lang="en-US" dirty="0" smtClean="0"/>
              <a:t>Anomaly-based</a:t>
            </a:r>
            <a:endParaRPr lang="pt-BR" dirty="0"/>
          </a:p>
        </p:txBody>
      </p:sp>
      <p:pic>
        <p:nvPicPr>
          <p:cNvPr id="17412" name="Picture 4" descr="Resultado de imagem para Suricata IDS logo transparent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563638"/>
            <a:ext cx="3366374" cy="947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Resultado de imagem para Snort IDS logo transparen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643758"/>
            <a:ext cx="3366374" cy="1585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 explicativo retangular 5"/>
          <p:cNvSpPr/>
          <p:nvPr/>
        </p:nvSpPr>
        <p:spPr>
          <a:xfrm>
            <a:off x="539552" y="3579862"/>
            <a:ext cx="3456384" cy="792088"/>
          </a:xfrm>
          <a:prstGeom prst="wedgeRectCallout">
            <a:avLst>
              <a:gd name="adj1" fmla="val 50331"/>
              <a:gd name="adj2" fmla="val -137448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aramond" panose="02020404030301010803" pitchFamily="18" charset="0"/>
              </a:rPr>
              <a:t>Most popular open-source NIDS</a:t>
            </a:r>
            <a:endParaRPr lang="pt-BR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works…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/>
              <a:t>Security expert specifies attack </a:t>
            </a:r>
            <a:r>
              <a:rPr lang="en-US" spc="-1" dirty="0" smtClean="0"/>
              <a:t>pattern</a:t>
            </a:r>
          </a:p>
          <a:p>
            <a:r>
              <a:rPr lang="en-US" spc="-1" dirty="0"/>
              <a:t>NIDS checks </a:t>
            </a:r>
            <a:r>
              <a:rPr lang="en-US" spc="-1" dirty="0" smtClean="0"/>
              <a:t>traffic</a:t>
            </a:r>
          </a:p>
          <a:p>
            <a:r>
              <a:rPr lang="en-US" spc="-1" dirty="0"/>
              <a:t>The system or sys admin takes action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43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171" y="205067"/>
            <a:ext cx="8228437" cy="8581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chemeClr val="bg1"/>
                </a:solidFill>
                <a:latin typeface="Garamond" panose="02020404030301010803" pitchFamily="18" charset="0"/>
              </a:rPr>
              <a:t>Basic Rule</a:t>
            </a:r>
            <a:endParaRPr lang="en-US" sz="4400" spc="-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457171" y="1202972"/>
            <a:ext cx="8228437" cy="29822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TextShape 3"/>
          <p:cNvSpPr txBox="1"/>
          <p:nvPr/>
        </p:nvSpPr>
        <p:spPr>
          <a:xfrm>
            <a:off x="520582" y="1364166"/>
            <a:ext cx="8325749" cy="487503"/>
          </a:xfrm>
          <a:prstGeom prst="rect">
            <a:avLst/>
          </a:prstGeom>
          <a:noFill/>
          <a:ln>
            <a:noFill/>
          </a:ln>
        </p:spPr>
        <p:txBody>
          <a:bodyPr lIns="81630" tIns="40815" rIns="81630" bIns="40815" anchor="t"/>
          <a:lstStyle/>
          <a:p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Preventing SQL 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Injection Attack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r>
              <a:rPr lang="en-US" sz="1600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alert </a:t>
            </a:r>
            <a:r>
              <a:rPr lang="en-US" sz="1600" spc="-1" dirty="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tcp</a:t>
            </a:r>
            <a:r>
              <a:rPr lang="en-US" sz="1600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 </a:t>
            </a:r>
            <a:r>
              <a:rPr lang="en-US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any </a:t>
            </a:r>
            <a:r>
              <a:rPr lang="en-US" sz="1600" spc="-1" dirty="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any</a:t>
            </a:r>
            <a:r>
              <a:rPr lang="en-US" sz="1600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 </a:t>
            </a:r>
            <a:r>
              <a:rPr lang="en-US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-&gt; any 80 </a:t>
            </a:r>
            <a:r>
              <a:rPr lang="en-US" sz="1600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(msg</a:t>
            </a:r>
            <a:r>
              <a:rPr lang="en-US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: "Error Based SQL Injection Detected"; content</a:t>
            </a:r>
            <a:r>
              <a:rPr lang="en-US" sz="1600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:</a:t>
            </a:r>
            <a:r>
              <a:rPr lang="en-US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 "%27" ;</a:t>
            </a:r>
            <a:r>
              <a:rPr lang="en-US" sz="1600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 sid:</a:t>
            </a:r>
            <a:r>
              <a:rPr lang="en-US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100000011; </a:t>
            </a:r>
            <a:r>
              <a:rPr lang="en-US" spc="-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)</a:t>
            </a:r>
            <a:endParaRPr lang="en-US" spc="-1" dirty="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r>
              <a:rPr lang="en-US" spc="-1" dirty="0">
                <a:solidFill>
                  <a:schemeClr val="bg1"/>
                </a:solidFill>
                <a:ea typeface="+mn-lt"/>
                <a:cs typeface="+mn-lt"/>
              </a:rPr>
              <a:t>https://www.hackingarticles.in/detect-sql-injection-attack-using-snort-ids/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117146" y="3409880"/>
            <a:ext cx="1938811" cy="530022"/>
          </a:xfrm>
          <a:prstGeom prst="rect">
            <a:avLst/>
          </a:prstGeom>
          <a:noFill/>
        </p:spPr>
        <p:txBody>
          <a:bodyPr wrap="none" lIns="82936" tIns="41468" rIns="82936" bIns="41468" rtlCol="0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  <a:latin typeface="Garamond" panose="02020404030301010803" pitchFamily="18" charset="0"/>
              </a:rPr>
              <a:t>Single quote</a:t>
            </a:r>
            <a:endParaRPr lang="en-US" sz="29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Seta para a direita 5"/>
          <p:cNvSpPr/>
          <p:nvPr/>
        </p:nvSpPr>
        <p:spPr>
          <a:xfrm rot="13187662">
            <a:off x="3478418" y="2854394"/>
            <a:ext cx="829440" cy="329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8" rIns="82936" bIns="41468" rtlCol="0" anchor="ctr"/>
          <a:lstStyle/>
          <a:p>
            <a:pPr algn="ctr"/>
            <a:endParaRPr lang="en-US"/>
          </a:p>
        </p:txBody>
      </p:sp>
      <p:pic>
        <p:nvPicPr>
          <p:cNvPr id="9" name="Picture 2" descr="Open Source Intrusion Detection (IDS) Tools: A Quick Over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60" y="-20538"/>
            <a:ext cx="1488960" cy="148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uckduckgo.com/i/22373c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-20538"/>
            <a:ext cx="1503360" cy="8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3071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171" y="205067"/>
            <a:ext cx="8228437" cy="8581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chemeClr val="bg1"/>
                </a:solidFill>
                <a:latin typeface="Garamond" panose="02020404030301010803" pitchFamily="18" charset="0"/>
              </a:rPr>
              <a:t>Rule Format</a:t>
            </a:r>
            <a:endParaRPr lang="en-US" sz="4400" spc="-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668959" y="705575"/>
            <a:ext cx="8228437" cy="29822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TextShape 3"/>
          <p:cNvSpPr txBox="1"/>
          <p:nvPr/>
        </p:nvSpPr>
        <p:spPr>
          <a:xfrm>
            <a:off x="660126" y="1563638"/>
            <a:ext cx="7651818" cy="6330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1630" tIns="40815" rIns="81630" bIns="40815" anchor="t"/>
          <a:lstStyle/>
          <a:p>
            <a:r>
              <a:rPr lang="en-US" sz="1600" spc="-1" dirty="0">
                <a:solidFill>
                  <a:srgbClr val="FF0000"/>
                </a:solidFill>
                <a:latin typeface="Consolas" panose="020B0609020204030204" pitchFamily="49" charset="0"/>
                <a:ea typeface="+mn-lt"/>
                <a:cs typeface="+mn-lt"/>
              </a:rPr>
              <a:t>alert</a:t>
            </a:r>
            <a:r>
              <a:rPr lang="en-US" sz="1600" spc="-1" dirty="0">
                <a:latin typeface="Consolas" panose="020B0609020204030204" pitchFamily="49" charset="0"/>
                <a:ea typeface="+mn-lt"/>
                <a:cs typeface="+mn-lt"/>
              </a:rPr>
              <a:t> </a:t>
            </a:r>
            <a:r>
              <a:rPr lang="en-US" sz="1600" spc="-1" dirty="0" err="1">
                <a:solidFill>
                  <a:srgbClr val="00B050"/>
                </a:solidFill>
                <a:latin typeface="Consolas" panose="020B0609020204030204" pitchFamily="49" charset="0"/>
                <a:ea typeface="+mn-lt"/>
                <a:cs typeface="+mn-lt"/>
              </a:rPr>
              <a:t>tcp</a:t>
            </a:r>
            <a:r>
              <a:rPr lang="en-US" sz="1600" spc="-1" dirty="0">
                <a:solidFill>
                  <a:srgbClr val="00B050"/>
                </a:solidFill>
                <a:latin typeface="Consolas" panose="020B0609020204030204" pitchFamily="49" charset="0"/>
                <a:ea typeface="+mn-lt"/>
                <a:cs typeface="+mn-lt"/>
              </a:rPr>
              <a:t> </a:t>
            </a:r>
            <a:r>
              <a:rPr lang="en-US" spc="-1" dirty="0">
                <a:solidFill>
                  <a:srgbClr val="00B050"/>
                </a:solidFill>
                <a:latin typeface="Consolas" panose="020B0609020204030204" pitchFamily="49" charset="0"/>
                <a:ea typeface="+mn-lt"/>
                <a:cs typeface="+mn-lt"/>
              </a:rPr>
              <a:t>any </a:t>
            </a:r>
            <a:r>
              <a:rPr lang="en-US" sz="1600" spc="-1" dirty="0" err="1">
                <a:solidFill>
                  <a:srgbClr val="00B050"/>
                </a:solidFill>
                <a:latin typeface="Consolas" panose="020B0609020204030204" pitchFamily="49" charset="0"/>
                <a:ea typeface="+mn-lt"/>
                <a:cs typeface="+mn-lt"/>
              </a:rPr>
              <a:t>any</a:t>
            </a:r>
            <a:r>
              <a:rPr lang="en-US" sz="1600" spc="-1" dirty="0">
                <a:solidFill>
                  <a:srgbClr val="00B050"/>
                </a:solidFill>
                <a:latin typeface="Consolas" panose="020B0609020204030204" pitchFamily="49" charset="0"/>
                <a:ea typeface="+mn-lt"/>
                <a:cs typeface="+mn-lt"/>
              </a:rPr>
              <a:t> </a:t>
            </a:r>
            <a:r>
              <a:rPr lang="en-US" spc="-1" dirty="0">
                <a:solidFill>
                  <a:srgbClr val="00B050"/>
                </a:solidFill>
                <a:latin typeface="Consolas" panose="020B0609020204030204" pitchFamily="49" charset="0"/>
                <a:ea typeface="+mn-lt"/>
                <a:cs typeface="+mn-lt"/>
              </a:rPr>
              <a:t>-&gt; any 80</a:t>
            </a:r>
            <a:r>
              <a:rPr lang="en-US" spc="-1" dirty="0">
                <a:latin typeface="Consolas" panose="020B0609020204030204" pitchFamily="49" charset="0"/>
                <a:ea typeface="+mn-lt"/>
                <a:cs typeface="+mn-lt"/>
              </a:rPr>
              <a:t> </a:t>
            </a:r>
            <a:r>
              <a:rPr lang="en-US" sz="1600" spc="-1" dirty="0">
                <a:solidFill>
                  <a:srgbClr val="0070C0"/>
                </a:solidFill>
                <a:latin typeface="Consolas" panose="020B0609020204030204" pitchFamily="49" charset="0"/>
                <a:ea typeface="+mn-lt"/>
                <a:cs typeface="+mn-lt"/>
              </a:rPr>
              <a:t>(msg</a:t>
            </a:r>
            <a:r>
              <a:rPr lang="en-US" spc="-1" dirty="0">
                <a:solidFill>
                  <a:srgbClr val="0070C0"/>
                </a:solidFill>
                <a:latin typeface="Consolas" panose="020B0609020204030204" pitchFamily="49" charset="0"/>
                <a:ea typeface="+mn-lt"/>
                <a:cs typeface="+mn-lt"/>
              </a:rPr>
              <a:t>: "Error Based SQL Injection Detected"; content</a:t>
            </a:r>
            <a:r>
              <a:rPr lang="en-US" sz="1600" spc="-1" dirty="0">
                <a:solidFill>
                  <a:srgbClr val="0070C0"/>
                </a:solidFill>
                <a:latin typeface="Consolas" panose="020B0609020204030204" pitchFamily="49" charset="0"/>
                <a:ea typeface="+mn-lt"/>
                <a:cs typeface="+mn-lt"/>
              </a:rPr>
              <a:t>:</a:t>
            </a:r>
            <a:r>
              <a:rPr lang="en-US" spc="-1" dirty="0">
                <a:solidFill>
                  <a:srgbClr val="0070C0"/>
                </a:solidFill>
                <a:latin typeface="Consolas" panose="020B0609020204030204" pitchFamily="49" charset="0"/>
                <a:ea typeface="+mn-lt"/>
                <a:cs typeface="+mn-lt"/>
              </a:rPr>
              <a:t> "%27" ;</a:t>
            </a:r>
            <a:r>
              <a:rPr lang="en-US" sz="1600" spc="-1" dirty="0">
                <a:solidFill>
                  <a:srgbClr val="0070C0"/>
                </a:solidFill>
                <a:latin typeface="Consolas" panose="020B0609020204030204" pitchFamily="49" charset="0"/>
                <a:ea typeface="+mn-lt"/>
                <a:cs typeface="+mn-lt"/>
              </a:rPr>
              <a:t> sid:</a:t>
            </a:r>
            <a:r>
              <a:rPr lang="en-US" spc="-1" dirty="0">
                <a:solidFill>
                  <a:srgbClr val="0070C0"/>
                </a:solidFill>
                <a:latin typeface="Consolas" panose="020B0609020204030204" pitchFamily="49" charset="0"/>
                <a:ea typeface="+mn-lt"/>
                <a:cs typeface="+mn-lt"/>
              </a:rPr>
              <a:t>100000011; </a:t>
            </a:r>
            <a:r>
              <a:rPr lang="en-US" spc="-1" dirty="0">
                <a:solidFill>
                  <a:srgbClr val="0070C0"/>
                </a:solidFill>
                <a:latin typeface="Consolas" panose="020B0609020204030204" pitchFamily="49" charset="0"/>
                <a:ea typeface="+mn-lt"/>
                <a:cs typeface="+mn-lt"/>
              </a:rPr>
              <a:t>)</a:t>
            </a:r>
          </a:p>
          <a:p>
            <a:endParaRPr lang="en-US" spc="-1" dirty="0">
              <a:solidFill>
                <a:srgbClr val="0070C0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080" y="4724745"/>
            <a:ext cx="7273440" cy="360745"/>
          </a:xfrm>
          <a:prstGeom prst="rect">
            <a:avLst/>
          </a:prstGeom>
        </p:spPr>
        <p:txBody>
          <a:bodyPr wrap="square" lIns="82936" tIns="41468" rIns="82936" bIns="41468">
            <a:spAutoFit/>
          </a:bodyPr>
          <a:lstStyle/>
          <a:p>
            <a:r>
              <a:rPr lang="en-US" dirty="0"/>
              <a:t>https://suricata.readthedocs.io/en/suricata-4.1.4/rules/intro.html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42524" y="2857456"/>
            <a:ext cx="8057729" cy="1099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82936" tIns="41468" rIns="82936" bIns="41468" rtlCol="0">
            <a:spAutoFit/>
          </a:bodyPr>
          <a:lstStyle/>
          <a:p>
            <a:r>
              <a:rPr lang="en-US" sz="2200" spc="-1" dirty="0">
                <a:solidFill>
                  <a:srgbClr val="FF0000"/>
                </a:solidFill>
                <a:latin typeface="+mj-lt"/>
                <a:ea typeface="+mn-lt"/>
                <a:cs typeface="+mn-lt"/>
              </a:rPr>
              <a:t>Action: </a:t>
            </a:r>
            <a:r>
              <a:rPr lang="en-US" sz="2200" spc="-1" dirty="0">
                <a:latin typeface="+mj-lt"/>
                <a:ea typeface="+mn-lt"/>
                <a:cs typeface="+mn-lt"/>
              </a:rPr>
              <a:t>pass, drop, reject, alert</a:t>
            </a:r>
          </a:p>
          <a:p>
            <a:r>
              <a:rPr lang="en-US" sz="2200" spc="-1" dirty="0">
                <a:solidFill>
                  <a:srgbClr val="00B050"/>
                </a:solidFill>
                <a:latin typeface="+mj-lt"/>
                <a:ea typeface="+mn-lt"/>
                <a:cs typeface="+mn-lt"/>
              </a:rPr>
              <a:t>Header: </a:t>
            </a:r>
            <a:r>
              <a:rPr lang="en-US" sz="2200" spc="-1" dirty="0">
                <a:latin typeface="+mj-lt"/>
                <a:ea typeface="+mn-lt"/>
                <a:cs typeface="+mn-lt"/>
              </a:rPr>
              <a:t>protocol source-address port [ -&gt; or &lt;-&gt; ] target-address port</a:t>
            </a:r>
          </a:p>
          <a:p>
            <a:r>
              <a:rPr lang="en-US" sz="2200" spc="-1" dirty="0">
                <a:solidFill>
                  <a:srgbClr val="0070C0"/>
                </a:solidFill>
                <a:latin typeface="+mj-lt"/>
                <a:ea typeface="+mn-lt"/>
                <a:cs typeface="+mn-lt"/>
              </a:rPr>
              <a:t>Rule Options:</a:t>
            </a:r>
            <a:r>
              <a:rPr lang="en-US" sz="2200" spc="-1" dirty="0">
                <a:latin typeface="+mj-lt"/>
                <a:ea typeface="+mn-lt"/>
                <a:cs typeface="+mn-lt"/>
              </a:rPr>
              <a:t> </a:t>
            </a:r>
            <a:r>
              <a:rPr lang="en-US" sz="2200" spc="-1" dirty="0">
                <a:latin typeface="+mj-lt"/>
                <a:ea typeface="+mn-lt"/>
                <a:cs typeface="+mn-lt"/>
              </a:rPr>
              <a:t>…</a:t>
            </a:r>
            <a:endParaRPr lang="en-US" sz="2200" spc="-1" dirty="0">
              <a:latin typeface="+mj-l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99166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394472"/>
          </a:xfrm>
        </p:spPr>
        <p:txBody>
          <a:bodyPr/>
          <a:lstStyle/>
          <a:p>
            <a:r>
              <a:rPr lang="en-US" spc="-1" dirty="0"/>
              <a:t>Rules are based on </a:t>
            </a:r>
            <a:r>
              <a:rPr lang="en-US" spc="-1" dirty="0" smtClean="0"/>
              <a:t>heuristics</a:t>
            </a:r>
          </a:p>
          <a:p>
            <a:r>
              <a:rPr lang="en-US" spc="-1" dirty="0"/>
              <a:t>Hundreds of such rules </a:t>
            </a:r>
            <a:r>
              <a:rPr lang="en-US" spc="-1" dirty="0" smtClean="0"/>
              <a:t>exist (for </a:t>
            </a:r>
            <a:r>
              <a:rPr lang="en-US" u="sng" spc="-1" dirty="0" err="1"/>
              <a:t>Suricata</a:t>
            </a:r>
            <a:r>
              <a:rPr lang="en-US" spc="-1" dirty="0"/>
              <a:t>: ~200 official, thousands non-official</a:t>
            </a:r>
            <a:r>
              <a:rPr lang="en-US" spc="-1" dirty="0" smtClean="0"/>
              <a:t>)</a:t>
            </a:r>
          </a:p>
          <a:p>
            <a:r>
              <a:rPr lang="en-US" spc="-1" dirty="0"/>
              <a:t>They can get very confusing</a:t>
            </a:r>
            <a:r>
              <a:rPr lang="en-US" spc="-1" dirty="0" smtClean="0"/>
              <a:t>!</a:t>
            </a:r>
            <a:endParaRPr lang="en-US" spc="-1" dirty="0"/>
          </a:p>
          <a:p>
            <a:endParaRPr lang="en-US" spc="-1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256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394472"/>
          </a:xfrm>
        </p:spPr>
        <p:txBody>
          <a:bodyPr/>
          <a:lstStyle/>
          <a:p>
            <a:r>
              <a:rPr lang="en-US" spc="-1" dirty="0" smtClean="0"/>
              <a:t>Rules are based on heuristics</a:t>
            </a:r>
          </a:p>
          <a:p>
            <a:r>
              <a:rPr lang="en-US" spc="-1" dirty="0" smtClean="0"/>
              <a:t>Hundreds of such rules exist (for </a:t>
            </a:r>
            <a:r>
              <a:rPr lang="en-US" u="sng" spc="-1" dirty="0" err="1" smtClean="0"/>
              <a:t>Suricata</a:t>
            </a:r>
            <a:r>
              <a:rPr lang="en-US" spc="-1" dirty="0" smtClean="0"/>
              <a:t>: ~200 official, thousands non-official)</a:t>
            </a:r>
          </a:p>
          <a:p>
            <a:r>
              <a:rPr lang="en-US" spc="-1" dirty="0" smtClean="0"/>
              <a:t>They can get very confusing!</a:t>
            </a:r>
          </a:p>
          <a:p>
            <a:endParaRPr lang="en-US" spc="-1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9200" y="915566"/>
            <a:ext cx="8885288" cy="2016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8" rIns="82936" bIns="41468" rtlCol="0" anchor="ctr"/>
          <a:lstStyle/>
          <a:p>
            <a:r>
              <a:rPr lang="en-US" spc="-1" dirty="0">
                <a:solidFill>
                  <a:schemeClr val="tx1"/>
                </a:solidFill>
                <a:latin typeface="Consolas"/>
              </a:rPr>
              <a:t>alert </a:t>
            </a:r>
            <a:r>
              <a:rPr lang="en-US" spc="-1" dirty="0" err="1">
                <a:solidFill>
                  <a:schemeClr val="tx1"/>
                </a:solidFill>
                <a:latin typeface="Consolas"/>
              </a:rPr>
              <a:t>tcp</a:t>
            </a:r>
            <a:r>
              <a:rPr lang="en-US" spc="-1" dirty="0">
                <a:solidFill>
                  <a:schemeClr val="tx1"/>
                </a:solidFill>
                <a:latin typeface="Consolas"/>
              </a:rPr>
              <a:t> $</a:t>
            </a:r>
            <a:r>
              <a:rPr lang="en-US" spc="-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EXTERNAL_NET any -&gt; $HOME_NET any (</a:t>
            </a:r>
            <a:r>
              <a:rPr lang="en-US" spc="-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msg</a:t>
            </a:r>
            <a:r>
              <a:rPr lang="en-US" spc="-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:"ET SCAN NMAP -</a:t>
            </a:r>
            <a:r>
              <a:rPr lang="en-US" spc="-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sS</a:t>
            </a:r>
            <a:r>
              <a:rPr lang="en-US" spc="-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 window 2048"; </a:t>
            </a:r>
            <a:r>
              <a:rPr lang="en-US" spc="-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fragbits</a:t>
            </a:r>
            <a:r>
              <a:rPr lang="en-US" spc="-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:!D; dsize:0; flags:S,12; ack:0; window:2048; threshold: type both, track </a:t>
            </a:r>
            <a:r>
              <a:rPr lang="en-US" spc="-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by_dst</a:t>
            </a:r>
            <a:r>
              <a:rPr lang="en-US" spc="-1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, count 1, seconds 60; </a:t>
            </a:r>
            <a:r>
              <a:rPr lang="en-US" spc="-1" dirty="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reference:url,doc.emergingthreats.net</a:t>
            </a:r>
            <a:r>
              <a:rPr lang="en-US" spc="-1" dirty="0">
                <a:solidFill>
                  <a:schemeClr val="tx1"/>
                </a:solidFill>
                <a:latin typeface="Consolas"/>
              </a:rPr>
              <a:t>/2000537; </a:t>
            </a:r>
            <a:r>
              <a:rPr lang="en-US" spc="-1" dirty="0" err="1">
                <a:solidFill>
                  <a:schemeClr val="tx1"/>
                </a:solidFill>
                <a:latin typeface="Consolas"/>
              </a:rPr>
              <a:t>classtype:attempted-recon</a:t>
            </a:r>
            <a:r>
              <a:rPr lang="en-US" spc="-1" dirty="0">
                <a:solidFill>
                  <a:schemeClr val="tx1"/>
                </a:solidFill>
                <a:latin typeface="Consolas"/>
              </a:rPr>
              <a:t>; sid:2000537; rev:8; </a:t>
            </a:r>
            <a:r>
              <a:rPr lang="en-US" spc="-1" dirty="0" err="1">
                <a:solidFill>
                  <a:schemeClr val="tx1"/>
                </a:solidFill>
                <a:latin typeface="Consolas"/>
              </a:rPr>
              <a:t>metadata:created_at</a:t>
            </a:r>
            <a:r>
              <a:rPr lang="en-US" spc="-1" dirty="0">
                <a:solidFill>
                  <a:schemeClr val="tx1"/>
                </a:solidFill>
                <a:latin typeface="Consolas"/>
              </a:rPr>
              <a:t> 2010_07_30, </a:t>
            </a:r>
            <a:r>
              <a:rPr lang="en-US" spc="-1" dirty="0" err="1">
                <a:solidFill>
                  <a:schemeClr val="tx1"/>
                </a:solidFill>
                <a:latin typeface="Consolas"/>
              </a:rPr>
              <a:t>updated_at</a:t>
            </a:r>
            <a:r>
              <a:rPr lang="en-US" spc="-1" dirty="0">
                <a:solidFill>
                  <a:schemeClr val="tx1"/>
                </a:solidFill>
                <a:latin typeface="Consolas"/>
              </a:rPr>
              <a:t> 2010_07_30</a:t>
            </a:r>
            <a:r>
              <a:rPr lang="en-US" spc="-1" dirty="0" smtClean="0">
                <a:solidFill>
                  <a:schemeClr val="tx1"/>
                </a:solidFill>
                <a:latin typeface="Consolas"/>
              </a:rPr>
              <a:t>;)</a:t>
            </a:r>
            <a:endParaRPr lang="en-US" spc="-1" dirty="0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-50156" y="4301683"/>
            <a:ext cx="90146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-1" dirty="0" smtClean="0">
                <a:solidFill>
                  <a:srgbClr val="FFFF00"/>
                </a:solidFill>
                <a:latin typeface="Garamond" panose="02020404030301010803" pitchFamily="18" charset="0"/>
                <a:ea typeface="+mn-lt"/>
                <a:cs typeface="+mn-lt"/>
              </a:rPr>
              <a:t>Source:</a:t>
            </a:r>
            <a:r>
              <a:rPr lang="en-US" sz="2400" spc="-1" dirty="0" smtClean="0">
                <a:solidFill>
                  <a:srgbClr val="FFFF00"/>
                </a:solidFill>
                <a:latin typeface="Garamond" panose="02020404030301010803" pitchFamily="18" charset="0"/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en-US" sz="2400" spc="-1" dirty="0" smtClean="0">
                <a:solidFill>
                  <a:srgbClr val="FFFF00"/>
                </a:solidFill>
                <a:latin typeface="Garamond" panose="02020404030301010803" pitchFamily="18" charset="0"/>
                <a:ea typeface="+mn-lt"/>
                <a:cs typeface="+mn-lt"/>
              </a:rPr>
              <a:t>https</a:t>
            </a:r>
            <a:r>
              <a:rPr lang="en-US" sz="2400" spc="-1" dirty="0">
                <a:solidFill>
                  <a:srgbClr val="FFFF00"/>
                </a:solidFill>
                <a:latin typeface="Garamond" panose="02020404030301010803" pitchFamily="18" charset="0"/>
                <a:ea typeface="+mn-lt"/>
                <a:cs typeface="+mn-lt"/>
              </a:rPr>
              <a:t>://security.stackexchange.com/questions/188021/suricata-nmap-scan-does-not-match-rules</a:t>
            </a:r>
            <a:endParaRPr lang="en-US" sz="2400" dirty="0">
              <a:solidFill>
                <a:srgbClr val="FFFF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63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043608" y="1995686"/>
            <a:ext cx="6816095" cy="1077218"/>
          </a:xfrm>
          <a:prstGeom prst="rect">
            <a:avLst/>
          </a:prstGeom>
          <a:solidFill>
            <a:schemeClr val="tx2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It is challenging for maintainer to 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keep up with the pace of </a:t>
            </a:r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attackers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30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758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sz="4400" dirty="0" err="1" smtClean="0"/>
              <a:t>Prevent</a:t>
            </a:r>
            <a:r>
              <a:rPr lang="pt-BR" sz="4400" dirty="0" smtClean="0"/>
              <a:t>, </a:t>
            </a:r>
            <a:r>
              <a:rPr lang="pt-BR" sz="4400" dirty="0" err="1" smtClean="0"/>
              <a:t>discover</a:t>
            </a:r>
            <a:r>
              <a:rPr lang="pt-BR" sz="4400" dirty="0" smtClean="0"/>
              <a:t>, diagnose, </a:t>
            </a:r>
            <a:r>
              <a:rPr lang="pt-BR" sz="4400" dirty="0" err="1" smtClean="0"/>
              <a:t>and</a:t>
            </a:r>
            <a:r>
              <a:rPr lang="pt-BR" sz="4400" dirty="0" smtClean="0"/>
              <a:t> </a:t>
            </a:r>
            <a:r>
              <a:rPr lang="pt-BR" sz="4400" dirty="0" err="1" smtClean="0"/>
              <a:t>repair</a:t>
            </a:r>
            <a:r>
              <a:rPr lang="pt-BR" sz="4400" dirty="0" smtClean="0"/>
              <a:t> </a:t>
            </a:r>
            <a:r>
              <a:rPr lang="pt-BR" sz="7200" dirty="0" smtClean="0"/>
              <a:t>software bugs</a:t>
            </a:r>
            <a:r>
              <a:rPr lang="pt-BR" sz="6000" dirty="0" smtClean="0"/>
              <a:t> </a:t>
            </a:r>
            <a:r>
              <a:rPr lang="pt-BR" sz="4400" dirty="0" err="1" smtClean="0"/>
              <a:t>and</a:t>
            </a:r>
            <a:r>
              <a:rPr lang="pt-BR" sz="6000" dirty="0" smtClean="0"/>
              <a:t> </a:t>
            </a:r>
            <a:r>
              <a:rPr lang="pt-BR" sz="7100" dirty="0" err="1" smtClean="0"/>
              <a:t>vulnerabilities</a:t>
            </a:r>
            <a:r>
              <a:rPr lang="pt-BR" sz="5200" dirty="0" smtClean="0"/>
              <a:t> </a:t>
            </a:r>
            <a:r>
              <a:rPr lang="pt-BR" sz="4400" dirty="0" err="1" smtClean="0"/>
              <a:t>to</a:t>
            </a:r>
            <a:r>
              <a:rPr lang="pt-BR" sz="4400" dirty="0" smtClean="0"/>
              <a:t> improve </a:t>
            </a:r>
            <a:r>
              <a:rPr lang="pt-BR" sz="8600" dirty="0" smtClean="0"/>
              <a:t>software </a:t>
            </a:r>
            <a:r>
              <a:rPr lang="pt-BR" sz="8600" dirty="0" err="1" smtClean="0"/>
              <a:t>quality</a:t>
            </a:r>
            <a:endParaRPr lang="pt-BR" sz="3900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952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Synthesize rules from traffic (both benign and malicious) and observations from existing rules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441465" y="3426554"/>
            <a:ext cx="112242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Synthesize</a:t>
            </a:r>
            <a:endParaRPr lang="pt-BR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20271" y="3426554"/>
            <a:ext cx="112242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Rank</a:t>
            </a:r>
            <a:endParaRPr lang="pt-BR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Conector de seta reta 6"/>
          <p:cNvCxnSpPr>
            <a:stCxn id="4" idx="3"/>
            <a:endCxn id="5" idx="1"/>
          </p:cNvCxnSpPr>
          <p:nvPr/>
        </p:nvCxnSpPr>
        <p:spPr>
          <a:xfrm>
            <a:off x="3563888" y="3611220"/>
            <a:ext cx="165638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635896" y="3127966"/>
            <a:ext cx="14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Plausible rules</a:t>
            </a:r>
            <a:endParaRPr lang="pt-BR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17851" y="3885618"/>
            <a:ext cx="141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Existing rules</a:t>
            </a:r>
            <a:endParaRPr lang="pt-BR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811598" y="3424798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Traffic</a:t>
            </a:r>
            <a:endParaRPr lang="pt-BR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cxnSp>
        <p:nvCxnSpPr>
          <p:cNvPr id="13" name="Conector de seta reta 12"/>
          <p:cNvCxnSpPr>
            <a:stCxn id="10" idx="3"/>
            <a:endCxn id="5" idx="1"/>
          </p:cNvCxnSpPr>
          <p:nvPr/>
        </p:nvCxnSpPr>
        <p:spPr>
          <a:xfrm flipV="1">
            <a:off x="2028237" y="3611220"/>
            <a:ext cx="3192034" cy="45906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11" idx="3"/>
            <a:endCxn id="4" idx="1"/>
          </p:cNvCxnSpPr>
          <p:nvPr/>
        </p:nvCxnSpPr>
        <p:spPr>
          <a:xfrm>
            <a:off x="1595531" y="3609464"/>
            <a:ext cx="845934" cy="175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5" idx="3"/>
          </p:cNvCxnSpPr>
          <p:nvPr/>
        </p:nvCxnSpPr>
        <p:spPr>
          <a:xfrm>
            <a:off x="6342694" y="3611220"/>
            <a:ext cx="734932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7206790" y="3149555"/>
            <a:ext cx="1397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Ranked list of plausible rules</a:t>
            </a:r>
            <a:endParaRPr lang="pt-BR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106854" y="4520330"/>
            <a:ext cx="179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Exhaustive search</a:t>
            </a:r>
            <a:endParaRPr lang="pt-BR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5250224" y="4554674"/>
            <a:ext cx="97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panose="02020404030301010803" pitchFamily="18" charset="0"/>
              </a:rPr>
              <a:t>Learning</a:t>
            </a:r>
            <a:endParaRPr lang="pt-BR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26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1600" y="1131590"/>
            <a:ext cx="695357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Security Testing</a:t>
            </a:r>
          </a:p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  </a:t>
            </a: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IoT</a:t>
            </a: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 Security</a:t>
            </a:r>
          </a:p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  Network Intrusion Detection</a:t>
            </a:r>
          </a:p>
          <a:p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en-US" sz="3200" u="sng" dirty="0" smtClean="0">
                <a:solidFill>
                  <a:schemeClr val="bg1"/>
                </a:solidFill>
                <a:latin typeface="Garamond" panose="02020404030301010803" pitchFamily="18" charset="0"/>
              </a:rPr>
              <a:t>Generation of Drivers to Fuzz</a:t>
            </a:r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 (ongoing)</a:t>
            </a:r>
          </a:p>
        </p:txBody>
      </p:sp>
    </p:spTree>
    <p:extLst>
      <p:ext uri="{BB962C8B-B14F-4D97-AF65-F5344CB8AC3E}">
        <p14:creationId xmlns:p14="http://schemas.microsoft.com/office/powerpoint/2010/main" val="127945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Areas of Interest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Configurable Systems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Automated Debugging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49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1560" y="195486"/>
            <a:ext cx="7772400" cy="110251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Research and Innovation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STAR @ </a:t>
            </a:r>
            <a:r>
              <a:rPr lang="en-US" dirty="0" err="1" smtClean="0"/>
              <a:t>CIn</a:t>
            </a:r>
            <a:r>
              <a:rPr lang="en-US" dirty="0" smtClean="0"/>
              <a:t>-UFPE</a:t>
            </a:r>
            <a:br>
              <a:rPr lang="en-US" dirty="0" smtClean="0"/>
            </a:br>
            <a:r>
              <a:rPr lang="en-US" sz="3100" dirty="0" smtClean="0"/>
              <a:t>Marcelo </a:t>
            </a:r>
            <a:r>
              <a:rPr lang="en-US" sz="3100" dirty="0" err="1" smtClean="0"/>
              <a:t>d’Amorim</a:t>
            </a:r>
            <a:r>
              <a:rPr lang="en-US" sz="3100" dirty="0" smtClean="0"/>
              <a:t> – damorim@cin.ufpe.br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67544" y="4227934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algn="r"/>
            <a:r>
              <a:rPr lang="en-US" sz="2500" dirty="0" smtClean="0"/>
              <a:t>December 2019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11560" y="2787774"/>
            <a:ext cx="6255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More info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at </a:t>
            </a:r>
            <a:r>
              <a:rPr lang="pt-BR" sz="3200" b="1" dirty="0" smtClean="0">
                <a:solidFill>
                  <a:srgbClr val="FFFF00"/>
                </a:solidFill>
                <a:latin typeface="Garamond" panose="02020404030301010803" pitchFamily="18" charset="0"/>
              </a:rPr>
              <a:t>cin.ufpe.br</a:t>
            </a:r>
            <a:r>
              <a:rPr lang="pt-BR" sz="3200" b="1" dirty="0">
                <a:solidFill>
                  <a:srgbClr val="FFFF00"/>
                </a:solidFill>
                <a:latin typeface="Garamond" panose="02020404030301010803" pitchFamily="18" charset="0"/>
              </a:rPr>
              <a:t>/~damorim</a:t>
            </a:r>
          </a:p>
        </p:txBody>
      </p:sp>
    </p:spTree>
    <p:extLst>
      <p:ext uri="{BB962C8B-B14F-4D97-AF65-F5344CB8AC3E}">
        <p14:creationId xmlns:p14="http://schemas.microsoft.com/office/powerpoint/2010/main" val="18986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435280" cy="3394472"/>
          </a:xfrm>
        </p:spPr>
        <p:txBody>
          <a:bodyPr/>
          <a:lstStyle/>
          <a:p>
            <a:r>
              <a:rPr lang="en-US" dirty="0" smtClean="0"/>
              <a:t>Found, reported, and fixed hundreds of bugs!</a:t>
            </a:r>
          </a:p>
          <a:p>
            <a:r>
              <a:rPr lang="en-US" dirty="0" smtClean="0"/>
              <a:t>Developed several popular open-source tools</a:t>
            </a:r>
          </a:p>
          <a:p>
            <a:r>
              <a:rPr lang="en-US" dirty="0" smtClean="0"/>
              <a:t>Attracted funding from diverse sources            (e.g., Microsoft, Facebook, NSF, etc.)</a:t>
            </a:r>
          </a:p>
          <a:p>
            <a:r>
              <a:rPr lang="en-US" dirty="0" smtClean="0"/>
              <a:t>Published research in highly-selective venues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476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1470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Leaders in SE </a:t>
            </a:r>
            <a:r>
              <a:rPr lang="en-US" dirty="0"/>
              <a:t>research </a:t>
            </a:r>
            <a:r>
              <a:rPr lang="en-US" dirty="0" smtClean="0"/>
              <a:t>in</a:t>
            </a:r>
            <a:r>
              <a:rPr lang="pt-BR" dirty="0" smtClean="0"/>
              <a:t> </a:t>
            </a:r>
            <a:r>
              <a:rPr lang="en-US" dirty="0" smtClean="0"/>
              <a:t>Brazil and       South America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85596"/>
            <a:ext cx="6912768" cy="491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-1116632" y="411510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228184" y="600821"/>
            <a:ext cx="2751074" cy="1077218"/>
          </a:xfrm>
          <a:prstGeom prst="rect">
            <a:avLst/>
          </a:prstGeom>
          <a:solidFill>
            <a:schemeClr val="tx2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Garamond" panose="02020404030301010803" pitchFamily="18" charset="0"/>
              </a:rPr>
              <a:t>csindexbr.org</a:t>
            </a:r>
          </a:p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csrankings.org</a:t>
            </a:r>
            <a:endParaRPr lang="pt-BR" sz="3200" b="1" dirty="0">
              <a:solidFill>
                <a:schemeClr val="bg1">
                  <a:lumMod val="6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2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1470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Leaders in SE </a:t>
            </a:r>
            <a:r>
              <a:rPr lang="en-US" dirty="0"/>
              <a:t>research </a:t>
            </a:r>
            <a:r>
              <a:rPr lang="en-US" dirty="0" smtClean="0"/>
              <a:t>in</a:t>
            </a:r>
            <a:r>
              <a:rPr lang="pt-BR" dirty="0" smtClean="0"/>
              <a:t> </a:t>
            </a:r>
            <a:r>
              <a:rPr lang="en-US" dirty="0" smtClean="0"/>
              <a:t>Brazil and       South America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85596"/>
            <a:ext cx="6912768" cy="491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-1116632" y="411510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47614"/>
            <a:ext cx="633670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6228184" y="600821"/>
            <a:ext cx="2751074" cy="1077218"/>
          </a:xfrm>
          <a:prstGeom prst="rect">
            <a:avLst/>
          </a:prstGeom>
          <a:solidFill>
            <a:schemeClr val="tx2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csindexbr.org</a:t>
            </a:r>
          </a:p>
          <a:p>
            <a:r>
              <a:rPr lang="en-US" sz="3200" b="1" dirty="0" smtClean="0">
                <a:solidFill>
                  <a:srgbClr val="FFFF00"/>
                </a:solidFill>
                <a:latin typeface="Garamond" panose="02020404030301010803" pitchFamily="18" charset="0"/>
              </a:rPr>
              <a:t>csrankings.org</a:t>
            </a:r>
            <a:endParaRPr lang="pt-BR" sz="3200" b="1" dirty="0">
              <a:solidFill>
                <a:srgbClr val="FFFF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26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case:</a:t>
            </a:r>
            <a:br>
              <a:rPr lang="en-US" dirty="0" smtClean="0"/>
            </a:br>
            <a:r>
              <a:rPr lang="en-US" dirty="0" smtClean="0"/>
              <a:t>Security Testing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exto explicativo retangular 3"/>
          <p:cNvSpPr/>
          <p:nvPr/>
        </p:nvSpPr>
        <p:spPr>
          <a:xfrm>
            <a:off x="4283968" y="2499742"/>
            <a:ext cx="3960440" cy="720080"/>
          </a:xfrm>
          <a:prstGeom prst="wedgeRectCallout">
            <a:avLst>
              <a:gd name="adj1" fmla="val -49315"/>
              <a:gd name="adj2" fmla="val 135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 of a joint US/Brazil Cyber-Security project. Funded by NSF/RNP</a:t>
            </a:r>
            <a:r>
              <a:rPr lang="pt-BR" dirty="0" smtClean="0"/>
              <a:t> (</a:t>
            </a:r>
            <a:r>
              <a:rPr lang="en-US" dirty="0" smtClean="0"/>
              <a:t>$300K</a:t>
            </a:r>
            <a:r>
              <a:rPr lang="en-US" dirty="0" smtClean="0"/>
              <a:t>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67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1600" y="1131590"/>
            <a:ext cx="529709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Security Testing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  </a:t>
            </a:r>
            <a:r>
              <a:rPr lang="en-US" sz="3200" b="1" u="sng" dirty="0" err="1" smtClean="0">
                <a:solidFill>
                  <a:schemeClr val="bg1"/>
                </a:solidFill>
                <a:latin typeface="Garamond" panose="02020404030301010803" pitchFamily="18" charset="0"/>
              </a:rPr>
              <a:t>IoT</a:t>
            </a:r>
            <a:r>
              <a:rPr lang="en-US" sz="3200" b="1" u="sng" dirty="0" smtClean="0">
                <a:solidFill>
                  <a:schemeClr val="bg1"/>
                </a:solidFill>
                <a:latin typeface="Garamond" panose="02020404030301010803" pitchFamily="18" charset="0"/>
              </a:rPr>
              <a:t> Security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  Network Intrusion Detection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</a:rPr>
              <a:t> Generation of Drivers to Fuzz</a:t>
            </a:r>
          </a:p>
        </p:txBody>
      </p:sp>
    </p:spTree>
    <p:extLst>
      <p:ext uri="{BB962C8B-B14F-4D97-AF65-F5344CB8AC3E}">
        <p14:creationId xmlns:p14="http://schemas.microsoft.com/office/powerpoint/2010/main" val="189311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of Things (</a:t>
            </a:r>
            <a:r>
              <a:rPr lang="en-US" dirty="0" err="1"/>
              <a:t>IoT</a:t>
            </a:r>
            <a:r>
              <a:rPr lang="en-US" dirty="0" smtClean="0"/>
              <a:t>) Security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7574"/>
            <a:ext cx="8445624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Context:</a:t>
            </a:r>
            <a:endParaRPr lang="pt-BR" sz="4000" dirty="0"/>
          </a:p>
        </p:txBody>
      </p:sp>
      <p:pic>
        <p:nvPicPr>
          <p:cNvPr id="4" name="Picture 6" descr="Resultado de imagem para iot devices smart bulb transparent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7734"/>
            <a:ext cx="2040161" cy="20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Resultado de imagem para smart smoke detector transparen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05976"/>
            <a:ext cx="2683675" cy="268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1702469"/>
            <a:ext cx="9144000" cy="38216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 smtClean="0"/>
          </a:p>
        </p:txBody>
      </p:sp>
      <p:pic>
        <p:nvPicPr>
          <p:cNvPr id="8" name="Picture 18" descr="Resultado de imagem para smart home transparent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6486"/>
            <a:ext cx="5448300" cy="273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3419872" y="4515966"/>
            <a:ext cx="2241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Smart Home</a:t>
            </a:r>
            <a:endParaRPr lang="pt-BR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59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690</Words>
  <Application>Microsoft Office PowerPoint</Application>
  <PresentationFormat>Apresentação na tela (16:9)</PresentationFormat>
  <Paragraphs>151</Paragraphs>
  <Slides>33</Slides>
  <Notes>1</Notes>
  <HiddenSlides>3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Tema do Office</vt:lpstr>
      <vt:lpstr> Research and Innovation STAR @ CIn-UFPE Marcelo d’Amorim – damorim@cin.ufpe.br</vt:lpstr>
      <vt:lpstr>STAR</vt:lpstr>
      <vt:lpstr>Goal</vt:lpstr>
      <vt:lpstr>Achievements</vt:lpstr>
      <vt:lpstr>Leaders in SE research in Brazil and       South America</vt:lpstr>
      <vt:lpstr>Leaders in SE research in Brazil and       South America</vt:lpstr>
      <vt:lpstr>case: Security Testing</vt:lpstr>
      <vt:lpstr>Apresentação do PowerPoint</vt:lpstr>
      <vt:lpstr>Internet of Things (IoT) Security</vt:lpstr>
      <vt:lpstr>Internet of Things (IoT)</vt:lpstr>
      <vt:lpstr>Internet of Things (IoT)</vt:lpstr>
      <vt:lpstr>Internet of Things (IoT)</vt:lpstr>
      <vt:lpstr>What we did</vt:lpstr>
      <vt:lpstr>What we found</vt:lpstr>
      <vt:lpstr>In the press…</vt:lpstr>
      <vt:lpstr>Apresentação do PowerPoint</vt:lpstr>
      <vt:lpstr>Apresentação do PowerPoint</vt:lpstr>
      <vt:lpstr>Apresentação do PowerPoint</vt:lpstr>
      <vt:lpstr>In the press…</vt:lpstr>
      <vt:lpstr>Apresentação do PowerPoint</vt:lpstr>
      <vt:lpstr>Network Intrusion Detection Systems (NIDS)</vt:lpstr>
      <vt:lpstr>Two main approaches</vt:lpstr>
      <vt:lpstr>Two main approaches</vt:lpstr>
      <vt:lpstr>How it works…</vt:lpstr>
      <vt:lpstr>Apresentação do PowerPoint</vt:lpstr>
      <vt:lpstr>Apresentação do PowerPoint</vt:lpstr>
      <vt:lpstr>Observations</vt:lpstr>
      <vt:lpstr>Observations</vt:lpstr>
      <vt:lpstr>Problem</vt:lpstr>
      <vt:lpstr>Our Approach</vt:lpstr>
      <vt:lpstr>Apresentação do PowerPoint</vt:lpstr>
      <vt:lpstr>Other Areas of Interest</vt:lpstr>
      <vt:lpstr> Research and Innovation STAR @ CIn-UFPE Marcelo d’Amorim – damorim@cin.ufpe.br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Innovation STAR @ CIn-UFPE Marcelo d’Amorim – damorim@cin.ufpe.br</dc:title>
  <dc:creator>damorim</dc:creator>
  <cp:lastModifiedBy>damorim</cp:lastModifiedBy>
  <cp:revision>30</cp:revision>
  <dcterms:created xsi:type="dcterms:W3CDTF">2019-12-03T23:41:53Z</dcterms:created>
  <dcterms:modified xsi:type="dcterms:W3CDTF">2019-12-06T10:55:54Z</dcterms:modified>
</cp:coreProperties>
</file>